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225999c6d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225999c6d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225999c6d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225999c6d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225999c6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225999c6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225999c6d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225999c6d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225999c6d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225999c6d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225999c6d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225999c6d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225999c6d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225999c6d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225999c6d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225999c6d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25999c6d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225999c6d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225999c6d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225999c6d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rotWithShape="1">
          <a:blip r:embed="rId3">
            <a:alphaModFix/>
          </a:blip>
          <a:srcRect b="1489" l="-830" r="829" t="-1490"/>
          <a:stretch/>
        </p:blipFill>
        <p:spPr>
          <a:xfrm>
            <a:off x="0" y="8930"/>
            <a:ext cx="9144003" cy="512564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22"/>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3"/>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7924" y="0"/>
            <a:ext cx="9128151"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Dataset</a:t>
            </a:r>
            <a:endParaRPr b="1"/>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dk1"/>
                </a:solidFill>
                <a:highlight>
                  <a:srgbClr val="FFFFFF"/>
                </a:highlight>
              </a:rPr>
              <a:t>Detection Dataset: </a:t>
            </a:r>
            <a:endParaRPr b="1">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en">
                <a:solidFill>
                  <a:schemeClr val="dk1"/>
                </a:solidFill>
                <a:highlight>
                  <a:srgbClr val="FFFFFF"/>
                </a:highlight>
              </a:rPr>
              <a:t>780 images of different scenes</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Labels in th</a:t>
            </a:r>
            <a:r>
              <a:rPr lang="en">
                <a:solidFill>
                  <a:schemeClr val="dk1"/>
                </a:solidFill>
                <a:highlight>
                  <a:srgbClr val="FFFFFF"/>
                </a:highlight>
              </a:rPr>
              <a:t>e </a:t>
            </a:r>
            <a:r>
              <a:rPr lang="en">
                <a:solidFill>
                  <a:schemeClr val="dk1"/>
                </a:solidFill>
                <a:highlight>
                  <a:srgbClr val="FFFFFF"/>
                </a:highlight>
              </a:rPr>
              <a:t>form of polygonal coordinates</a:t>
            </a:r>
            <a:endParaRPr>
              <a:solidFill>
                <a:schemeClr val="dk1"/>
              </a:solidFill>
              <a:highlight>
                <a:srgbClr val="FFFFFF"/>
              </a:highlight>
            </a:endParaRPr>
          </a:p>
          <a:p>
            <a:pPr indent="0" lvl="0" marL="0" rtl="0" algn="l">
              <a:spcBef>
                <a:spcPts val="1200"/>
              </a:spcBef>
              <a:spcAft>
                <a:spcPts val="0"/>
              </a:spcAft>
              <a:buNone/>
            </a:pPr>
            <a:r>
              <a:rPr b="1" lang="en">
                <a:solidFill>
                  <a:schemeClr val="dk1"/>
                </a:solidFill>
                <a:highlight>
                  <a:srgbClr val="FFFFFF"/>
                </a:highlight>
              </a:rPr>
              <a:t>Segmentation Dataset: </a:t>
            </a:r>
            <a:endParaRPr b="1">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en">
                <a:solidFill>
                  <a:schemeClr val="dk1"/>
                </a:solidFill>
                <a:highlight>
                  <a:srgbClr val="FFFFFF"/>
                </a:highlight>
              </a:rPr>
              <a:t>780 images of different scenes</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Generated grayscale/binary masks from the polygonal coordinates</a:t>
            </a:r>
            <a:endParaRPr>
              <a:solidFill>
                <a:schemeClr val="dk1"/>
              </a:solidFill>
              <a:highlight>
                <a:srgbClr val="FFFFFF"/>
              </a:highlight>
            </a:endParaRPr>
          </a:p>
          <a:p>
            <a:pPr indent="0" lvl="0" marL="0" rtl="0" algn="l">
              <a:spcBef>
                <a:spcPts val="1200"/>
              </a:spcBef>
              <a:spcAft>
                <a:spcPts val="0"/>
              </a:spcAft>
              <a:buNone/>
            </a:pPr>
            <a:r>
              <a:rPr lang="en">
                <a:solidFill>
                  <a:schemeClr val="dk1"/>
                </a:solidFill>
                <a:highlight>
                  <a:srgbClr val="FFFFFF"/>
                </a:highlight>
              </a:rPr>
              <a:t>Dataset Split:</a:t>
            </a:r>
            <a:endParaRPr>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en">
                <a:solidFill>
                  <a:schemeClr val="dk1"/>
                </a:solidFill>
                <a:highlight>
                  <a:srgbClr val="FFFFFF"/>
                </a:highlight>
              </a:rPr>
              <a:t>70-30% train/test split</a:t>
            </a:r>
            <a:endParaRPr>
              <a:solidFill>
                <a:schemeClr val="dk1"/>
              </a:solidFill>
              <a:highlight>
                <a:srgbClr val="FFFFFF"/>
              </a:highlight>
            </a:endParaRPr>
          </a:p>
        </p:txBody>
      </p:sp>
      <p:sp>
        <p:nvSpPr>
          <p:cNvPr id="70" name="Google Shape;70;p15"/>
          <p:cNvSpPr txBox="1"/>
          <p:nvPr/>
        </p:nvSpPr>
        <p:spPr>
          <a:xfrm>
            <a:off x="56100" y="4568875"/>
            <a:ext cx="9087900" cy="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rPr>
              <a:t>Linchao Li, Jiazhen Liu, Jiabao Xing, Zhiyang Liu, Kai Lin, and Bowen Du, “Road Pothole Detection Based on Crowdsourced Data and Extended Mask RCNN”, IEEE Transactions on Intelligent Transportation Systems (Early Access), 2024</a:t>
            </a:r>
            <a:endParaRPr b="1"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90800" y="0"/>
            <a:ext cx="9144003" cy="520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7"/>
          <p:cNvPicPr preferRelativeResize="0"/>
          <p:nvPr/>
        </p:nvPicPr>
        <p:blipFill>
          <a:blip r:embed="rId3">
            <a:alphaModFix/>
          </a:blip>
          <a:stretch>
            <a:fillRect/>
          </a:stretch>
        </p:blipFill>
        <p:spPr>
          <a:xfrm>
            <a:off x="0" y="6697"/>
            <a:ext cx="9144003" cy="51301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Yolov11 Results</a:t>
            </a:r>
            <a:endParaRPr b="1"/>
          </a:p>
        </p:txBody>
      </p:sp>
      <p:pic>
        <p:nvPicPr>
          <p:cNvPr id="90" name="Google Shape;90;p18"/>
          <p:cNvPicPr preferRelativeResize="0"/>
          <p:nvPr/>
        </p:nvPicPr>
        <p:blipFill>
          <a:blip r:embed="rId3">
            <a:alphaModFix/>
          </a:blip>
          <a:stretch>
            <a:fillRect/>
          </a:stretch>
        </p:blipFill>
        <p:spPr>
          <a:xfrm>
            <a:off x="5977925" y="1152475"/>
            <a:ext cx="3166076" cy="3184750"/>
          </a:xfrm>
          <a:prstGeom prst="rect">
            <a:avLst/>
          </a:prstGeom>
          <a:noFill/>
          <a:ln>
            <a:noFill/>
          </a:ln>
        </p:spPr>
      </p:pic>
      <p:pic>
        <p:nvPicPr>
          <p:cNvPr id="91" name="Google Shape;91;p18"/>
          <p:cNvPicPr preferRelativeResize="0"/>
          <p:nvPr/>
        </p:nvPicPr>
        <p:blipFill>
          <a:blip r:embed="rId4">
            <a:alphaModFix/>
          </a:blip>
          <a:stretch>
            <a:fillRect/>
          </a:stretch>
        </p:blipFill>
        <p:spPr>
          <a:xfrm>
            <a:off x="2998971" y="1152475"/>
            <a:ext cx="2969699" cy="3243649"/>
          </a:xfrm>
          <a:prstGeom prst="rect">
            <a:avLst/>
          </a:prstGeom>
          <a:noFill/>
          <a:ln>
            <a:noFill/>
          </a:ln>
        </p:spPr>
      </p:pic>
      <p:pic>
        <p:nvPicPr>
          <p:cNvPr id="92" name="Google Shape;92;p18"/>
          <p:cNvPicPr preferRelativeResize="0"/>
          <p:nvPr/>
        </p:nvPicPr>
        <p:blipFill>
          <a:blip r:embed="rId5">
            <a:alphaModFix/>
          </a:blip>
          <a:stretch>
            <a:fillRect/>
          </a:stretch>
        </p:blipFill>
        <p:spPr>
          <a:xfrm>
            <a:off x="-8" y="1152475"/>
            <a:ext cx="2965321" cy="3243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 name="Google Shape;99;p19"/>
          <p:cNvPicPr preferRelativeResize="0"/>
          <p:nvPr/>
        </p:nvPicPr>
        <p:blipFill rotWithShape="1">
          <a:blip r:embed="rId3">
            <a:alphaModFix/>
          </a:blip>
          <a:srcRect b="0" l="0" r="0" t="1078"/>
          <a:stretch/>
        </p:blipFill>
        <p:spPr>
          <a:xfrm>
            <a:off x="15825" y="0"/>
            <a:ext cx="9112351"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20"/>
          <p:cNvPicPr preferRelativeResize="0"/>
          <p:nvPr/>
        </p:nvPicPr>
        <p:blipFill>
          <a:blip r:embed="rId3">
            <a:alphaModFix/>
          </a:blip>
          <a:stretch>
            <a:fillRect/>
          </a:stretch>
        </p:blipFill>
        <p:spPr>
          <a:xfrm>
            <a:off x="-76200" y="78432"/>
            <a:ext cx="9144003" cy="51390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21"/>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